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4"/>
  </p:handoutMasterIdLst>
  <p:sldIdLst>
    <p:sldId id="256" r:id="rId2"/>
    <p:sldId id="257" r:id="rId3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38" autoAdjust="0"/>
    <p:restoredTop sz="94660" autoAdjust="0"/>
  </p:normalViewPr>
  <p:slideViewPr>
    <p:cSldViewPr snapToGrid="0">
      <p:cViewPr varScale="1">
        <p:scale>
          <a:sx n="61" d="100"/>
          <a:sy n="61" d="100"/>
        </p:scale>
        <p:origin x="142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757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9280EF-4B40-C542-3C0A-F2A37268D5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63DB1-9570-E454-CBC3-FBE11DA19E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87427-084D-4CA9-832F-B8382AB8D9A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08AA-A69E-A0A8-FD12-288F306935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0816F-7A90-230A-2B2B-CD5D043C21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B900B-2C34-46D4-B571-8323A34AF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3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95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9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3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7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0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5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7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2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4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3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871D4-A0AD-4DC6-93AA-F4AA65806E9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324B0-6B1C-4F53-AEC4-11B1AE07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1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rek.j.seiler.naf@us.navy.mi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Joshua.r.dennis6@us.navy.mil" TargetMode="External"/><Relationship Id="rId4" Type="http://schemas.openxmlformats.org/officeDocument/2006/relationships/hyperlink" Target="mailto:zane.h.zimmermann.naf@us.navy.mi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2EC5C9-7455-7F4C-4616-D2F02888E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861" y="2919580"/>
            <a:ext cx="2581715" cy="1817371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MONDAYS</a:t>
            </a:r>
            <a:endParaRPr lang="en-US" sz="1600" b="1" dirty="0">
              <a:solidFill>
                <a:srgbClr val="C5C5C5"/>
              </a:solidFill>
              <a:latin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C5C5C5"/>
                </a:solidFill>
                <a:latin typeface="Calibri" panose="020F0502020204030204" pitchFamily="34" charset="0"/>
              </a:rPr>
              <a:t>0530 Core Power (OG)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C5C5C5"/>
                </a:solidFill>
                <a:latin typeface="Calibri" panose="020F0502020204030204" pitchFamily="34" charset="0"/>
              </a:rPr>
              <a:t>1100 HIIT (MU)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C5C5C5"/>
                </a:solidFill>
                <a:latin typeface="Calibri" panose="020F0502020204030204" pitchFamily="34" charset="0"/>
              </a:rPr>
              <a:t>1100 Spin (OG)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C5C5C5"/>
                </a:solidFill>
                <a:latin typeface="Calibri" panose="020F0502020204030204" pitchFamily="34" charset="0"/>
              </a:rPr>
              <a:t>1200 WOD (TWR)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C5C5C5"/>
                </a:solidFill>
                <a:latin typeface="Calibri" panose="020F0502020204030204" pitchFamily="34" charset="0"/>
              </a:rPr>
              <a:t>1530 Sculpt &amp; Sweat (TWR)</a:t>
            </a:r>
            <a:endParaRPr lang="en-US" sz="1600" dirty="0">
              <a:solidFill>
                <a:srgbClr val="C5C5C5"/>
              </a:solidFill>
              <a:latin typeface="Calibri" panose="020F0502020204030204" pitchFamily="34" charset="0"/>
            </a:endParaRPr>
          </a:p>
          <a:p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B9083A7-CDEE-6C1B-6D91-F06848F208C0}"/>
              </a:ext>
            </a:extLst>
          </p:cNvPr>
          <p:cNvSpPr txBox="1">
            <a:spLocks/>
          </p:cNvSpPr>
          <p:nvPr/>
        </p:nvSpPr>
        <p:spPr>
          <a:xfrm>
            <a:off x="3819497" y="2904763"/>
            <a:ext cx="2581715" cy="1817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TUESDAYS</a:t>
            </a:r>
            <a:b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</a:b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  <a:t>0930 Aqua Fit (FHP)</a:t>
            </a:r>
            <a:endParaRPr lang="en-US" sz="1553" b="1" dirty="0">
              <a:solidFill>
                <a:srgbClr val="C5C5C5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553" b="1" dirty="0">
                <a:solidFill>
                  <a:srgbClr val="C5C5C5"/>
                </a:solidFill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1200 </a:t>
            </a: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WOD (TWR)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1700 Sweat &amp; Burn (TWR)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1553" b="1" dirty="0">
              <a:solidFill>
                <a:srgbClr val="C5C5C5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6992569-2BF8-D212-1D88-1828A1645E47}"/>
              </a:ext>
            </a:extLst>
          </p:cNvPr>
          <p:cNvSpPr txBox="1">
            <a:spLocks/>
          </p:cNvSpPr>
          <p:nvPr/>
        </p:nvSpPr>
        <p:spPr>
          <a:xfrm>
            <a:off x="6129202" y="2919580"/>
            <a:ext cx="2581715" cy="1839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WEDNESDAYS</a:t>
            </a:r>
            <a:endParaRPr lang="en-US" sz="1553" b="1" dirty="0">
              <a:solidFill>
                <a:srgbClr val="C5C5C5"/>
              </a:solidFill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  <a:t>1100 HIIT (MU)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  <a:t>1200 ESD (TWR)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1530 Boot Camp (TWR)</a:t>
            </a:r>
            <a:endParaRPr lang="en-US" sz="1553" b="1" dirty="0">
              <a:solidFill>
                <a:srgbClr val="C5C5C5"/>
              </a:solidFill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  <a:p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5A52F2B-4B57-00E0-921C-527BA243754C}"/>
              </a:ext>
            </a:extLst>
          </p:cNvPr>
          <p:cNvSpPr txBox="1">
            <a:spLocks/>
          </p:cNvSpPr>
          <p:nvPr/>
        </p:nvSpPr>
        <p:spPr>
          <a:xfrm>
            <a:off x="1536861" y="4722134"/>
            <a:ext cx="2581715" cy="15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THURSDAYS</a:t>
            </a:r>
            <a:endParaRPr lang="en-US" sz="1553" b="1" dirty="0">
              <a:solidFill>
                <a:srgbClr val="C5C5C5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3" b="1" dirty="0">
                <a:solidFill>
                  <a:srgbClr val="C5C5C5"/>
                </a:solidFill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0930 Aqua Grind (FHP)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3" b="1" dirty="0">
                <a:solidFill>
                  <a:srgbClr val="C5C5C5"/>
                </a:solidFill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1200 </a:t>
            </a: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WOD (TWR)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1700 Tone &amp; Sculpt (TWR)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0D0645E-7FAD-66FC-DA13-399A211875DE}"/>
              </a:ext>
            </a:extLst>
          </p:cNvPr>
          <p:cNvSpPr txBox="1">
            <a:spLocks/>
          </p:cNvSpPr>
          <p:nvPr/>
        </p:nvSpPr>
        <p:spPr>
          <a:xfrm>
            <a:off x="3860101" y="4722134"/>
            <a:ext cx="2554646" cy="15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FRIDAYS</a:t>
            </a:r>
            <a:b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</a:b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  <a:t>0915 HIIT (TWR)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  <a:t>1100 Boot Camp (OG)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  <a:t>1200 WOD (TWR)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  <a:t>1430 Yoga (TWR)</a:t>
            </a:r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  <a:p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E5B374-5E07-903B-D041-24960426321C}"/>
              </a:ext>
            </a:extLst>
          </p:cNvPr>
          <p:cNvCxnSpPr/>
          <p:nvPr/>
        </p:nvCxnSpPr>
        <p:spPr>
          <a:xfrm>
            <a:off x="1822027" y="6331799"/>
            <a:ext cx="654304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2B34AFEF-4A36-8888-18B2-E46C8CF36D65}"/>
              </a:ext>
            </a:extLst>
          </p:cNvPr>
          <p:cNvSpPr txBox="1">
            <a:spLocks/>
          </p:cNvSpPr>
          <p:nvPr/>
        </p:nvSpPr>
        <p:spPr>
          <a:xfrm>
            <a:off x="1509792" y="2154984"/>
            <a:ext cx="7383496" cy="389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3rd   Quarter • APR – JUN 2026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56CEFB-522E-6C18-4B22-B86863EC3F53}"/>
              </a:ext>
            </a:extLst>
          </p:cNvPr>
          <p:cNvSpPr txBox="1">
            <a:spLocks/>
          </p:cNvSpPr>
          <p:nvPr/>
        </p:nvSpPr>
        <p:spPr>
          <a:xfrm>
            <a:off x="1822027" y="6424528"/>
            <a:ext cx="3175055" cy="74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400" b="1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endParaRPr lang="en-US" sz="1400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7D79563-CE53-6B3B-7326-EC3F054100B5}"/>
              </a:ext>
            </a:extLst>
          </p:cNvPr>
          <p:cNvSpPr txBox="1">
            <a:spLocks/>
          </p:cNvSpPr>
          <p:nvPr/>
        </p:nvSpPr>
        <p:spPr>
          <a:xfrm>
            <a:off x="4997082" y="6361761"/>
            <a:ext cx="3175055" cy="6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FE571FE-A4B0-6EE9-6672-4F822CE7B869}"/>
              </a:ext>
            </a:extLst>
          </p:cNvPr>
          <p:cNvSpPr txBox="1">
            <a:spLocks/>
          </p:cNvSpPr>
          <p:nvPr/>
        </p:nvSpPr>
        <p:spPr>
          <a:xfrm>
            <a:off x="6129202" y="4736951"/>
            <a:ext cx="2554646" cy="15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SATURDAYS</a:t>
            </a:r>
            <a:b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</a:br>
            <a:r>
              <a:rPr lang="en-US" sz="1553" b="1" dirty="0">
                <a:solidFill>
                  <a:srgbClr val="C5C5C5"/>
                </a:solidFill>
                <a:latin typeface="Calibri" panose="020F0502020204030204" pitchFamily="34" charset="0"/>
              </a:rPr>
              <a:t>1100 Sweat &amp; Burn (TWR)</a:t>
            </a:r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  <a:p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7934241-3DCB-4209-7691-56845530D4BF}"/>
              </a:ext>
            </a:extLst>
          </p:cNvPr>
          <p:cNvSpPr txBox="1">
            <a:spLocks/>
          </p:cNvSpPr>
          <p:nvPr/>
        </p:nvSpPr>
        <p:spPr>
          <a:xfrm>
            <a:off x="6338642" y="6424528"/>
            <a:ext cx="2554646" cy="6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5126152-B54C-C6C2-F47A-105159F319B6}"/>
              </a:ext>
            </a:extLst>
          </p:cNvPr>
          <p:cNvSpPr txBox="1">
            <a:spLocks/>
          </p:cNvSpPr>
          <p:nvPr/>
        </p:nvSpPr>
        <p:spPr>
          <a:xfrm>
            <a:off x="6338642" y="6410251"/>
            <a:ext cx="2554646" cy="6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A6884-717E-91E7-0623-61C328E082FE}"/>
              </a:ext>
            </a:extLst>
          </p:cNvPr>
          <p:cNvSpPr txBox="1"/>
          <p:nvPr/>
        </p:nvSpPr>
        <p:spPr>
          <a:xfrm>
            <a:off x="1822027" y="6254114"/>
            <a:ext cx="6888890" cy="100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Command PT and FEP Appointments</a:t>
            </a:r>
            <a:b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derek.j.seiler.naf@us.navy.mil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, 619-556-7897 (Admiral Prout)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zane.h.zimmermann.naf@us.navy.mil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, 619-556-9509 (Olde Gym)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Joshua.r.dennis6@us.navy.mil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, 619-767-6417 (Harborside)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4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16992569-2BF8-D212-1D88-1828A1645E47}"/>
              </a:ext>
            </a:extLst>
          </p:cNvPr>
          <p:cNvSpPr txBox="1">
            <a:spLocks/>
          </p:cNvSpPr>
          <p:nvPr/>
        </p:nvSpPr>
        <p:spPr>
          <a:xfrm>
            <a:off x="1693333" y="1305232"/>
            <a:ext cx="7018219" cy="474429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Bef>
                <a:spcPts val="0"/>
              </a:spcBef>
            </a:pP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Aqua Fit:</a:t>
            </a:r>
            <a: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Build your muscles in the pool and get a great workout (Shallow end)</a:t>
            </a:r>
          </a:p>
          <a:p>
            <a:pPr algn="l">
              <a:lnSpc>
                <a:spcPct val="107000"/>
              </a:lnSpc>
              <a:spcBef>
                <a:spcPts val="0"/>
              </a:spcBef>
            </a:pPr>
            <a:endParaRPr lang="en-US" sz="5600" b="1" dirty="0">
              <a:solidFill>
                <a:schemeClr val="bg1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</a:pP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Aqua Grind:</a:t>
            </a:r>
            <a: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Total body push/pull using resistance equipment to build stability and</a:t>
            </a: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                       endurance (Shallow end)</a:t>
            </a:r>
          </a:p>
          <a:p>
            <a:pPr algn="l">
              <a:lnSpc>
                <a:spcPct val="107000"/>
              </a:lnSpc>
              <a:spcBef>
                <a:spcPts val="0"/>
              </a:spcBef>
            </a:pPr>
            <a:endParaRPr lang="en-US" sz="5600" b="1" u="sng" dirty="0">
              <a:solidFill>
                <a:schemeClr val="bg1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</a:pP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Boot Camp: 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Tabata-inspired workout stations blending strength, plyometrics and cardio</a:t>
            </a: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b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Command PT:</a:t>
            </a:r>
            <a: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Schedule an appointment for your command for any class type you desire</a:t>
            </a:r>
          </a:p>
          <a:p>
            <a:pPr algn="l">
              <a:lnSpc>
                <a:spcPct val="107000"/>
              </a:lnSpc>
              <a:spcBef>
                <a:spcPts val="0"/>
              </a:spcBef>
            </a:pPr>
            <a:endParaRPr lang="en-US" sz="5600" b="1" dirty="0">
              <a:solidFill>
                <a:schemeClr val="bg1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</a:pP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Core Power:</a:t>
            </a:r>
            <a: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</a:rPr>
              <a:t>Focus on core stability, endurance and pushing/pulling techniques</a:t>
            </a:r>
            <a:endParaRPr lang="en-US" sz="5600" b="1" dirty="0">
              <a:solidFill>
                <a:schemeClr val="bg1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</a:pPr>
            <a:endParaRPr lang="en-US" sz="5600" b="1" dirty="0">
              <a:solidFill>
                <a:schemeClr val="bg1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</a:pP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ESD:</a:t>
            </a:r>
            <a: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Energy System Development, Tabata style cardio. Use equipment and body weight to</a:t>
            </a: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         produce and optimize energy systems for any activity</a:t>
            </a: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HIIT:</a:t>
            </a:r>
            <a: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Full-body movements, alternating high and low intensity exercises</a:t>
            </a: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endParaRPr lang="en-US" sz="5600" b="1" dirty="0">
              <a:solidFill>
                <a:schemeClr val="bg1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</a:pP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Spin:</a:t>
            </a:r>
            <a: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</a:rPr>
              <a:t>Indoor cycling to build endurance and stability with multiple resistances and position</a:t>
            </a: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 changes</a:t>
            </a: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b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en-US" sz="5600" b="1" u="sng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Sweat </a:t>
            </a: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&amp;</a:t>
            </a:r>
            <a:r>
              <a:rPr lang="en-US" sz="5600" b="1" u="sng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 Burn</a:t>
            </a: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:</a:t>
            </a:r>
            <a: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en-US" sz="5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Cardio Based workout using explosive exercises </a:t>
            </a:r>
          </a:p>
          <a:p>
            <a:pPr algn="l">
              <a:lnSpc>
                <a:spcPct val="107000"/>
              </a:lnSpc>
              <a:spcBef>
                <a:spcPts val="0"/>
              </a:spcBef>
            </a:pPr>
            <a:endParaRPr lang="en-US" sz="5600" b="1" dirty="0">
              <a:solidFill>
                <a:schemeClr val="bg1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</a:pP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Tone &amp; Sculpt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: Burn, build, repeat. The ultimate total body transformation</a:t>
            </a: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endParaRPr lang="en-US" sz="5600" dirty="0">
              <a:solidFill>
                <a:schemeClr val="bg1"/>
              </a:solidFill>
              <a:effectLst/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Workout of the Day (WOD):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Variety of exercises focusing on total-body strength training</a:t>
            </a:r>
            <a:b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br>
              <a:rPr lang="en-US" sz="5600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Yoga</a:t>
            </a:r>
            <a:r>
              <a:rPr lang="en-US" sz="5600" b="1" u="sng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:</a:t>
            </a:r>
            <a:r>
              <a:rPr lang="en-US" sz="56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en-US" sz="56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  <a:t>Promote relaxation &amp; recovery with gentle stretches &amp; breathing</a:t>
            </a:r>
            <a:endParaRPr lang="en-US" sz="5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b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b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b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  <a:ea typeface="Arial Unicode MS"/>
                <a:cs typeface="Arial Unicode MS"/>
              </a:rPr>
            </a:b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algn="l"/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E5B374-5E07-903B-D041-24960426321C}"/>
              </a:ext>
            </a:extLst>
          </p:cNvPr>
          <p:cNvCxnSpPr/>
          <p:nvPr/>
        </p:nvCxnSpPr>
        <p:spPr>
          <a:xfrm>
            <a:off x="1822027" y="6453306"/>
            <a:ext cx="654304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2B34AFEF-4A36-8888-18B2-E46C8CF36D65}"/>
              </a:ext>
            </a:extLst>
          </p:cNvPr>
          <p:cNvSpPr txBox="1">
            <a:spLocks/>
          </p:cNvSpPr>
          <p:nvPr/>
        </p:nvSpPr>
        <p:spPr>
          <a:xfrm>
            <a:off x="1584397" y="686024"/>
            <a:ext cx="7383496" cy="389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3</a:t>
            </a:r>
            <a:r>
              <a:rPr lang="en-US" sz="3200" b="1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rd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  Quarter • APR – JUN 2026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8E9C30-5B70-E9DD-959A-70167D409819}"/>
              </a:ext>
            </a:extLst>
          </p:cNvPr>
          <p:cNvSpPr txBox="1">
            <a:spLocks/>
          </p:cNvSpPr>
          <p:nvPr/>
        </p:nvSpPr>
        <p:spPr>
          <a:xfrm>
            <a:off x="1822027" y="6355407"/>
            <a:ext cx="6543039" cy="63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B2CC801-73A1-437B-CC6A-5856305CEB11}"/>
              </a:ext>
            </a:extLst>
          </p:cNvPr>
          <p:cNvSpPr txBox="1">
            <a:spLocks/>
          </p:cNvSpPr>
          <p:nvPr/>
        </p:nvSpPr>
        <p:spPr>
          <a:xfrm>
            <a:off x="5171074" y="6473095"/>
            <a:ext cx="2554646" cy="15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553" dirty="0">
              <a:solidFill>
                <a:srgbClr val="C5C5C5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37DF3-C15C-3996-1381-6D7457804C12}"/>
              </a:ext>
            </a:extLst>
          </p:cNvPr>
          <p:cNvSpPr txBox="1"/>
          <p:nvPr/>
        </p:nvSpPr>
        <p:spPr>
          <a:xfrm>
            <a:off x="5979160" y="6467220"/>
            <a:ext cx="5029200" cy="762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</a:pPr>
            <a:r>
              <a:rPr lang="en-US" sz="14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FHP = </a:t>
            </a:r>
            <a:r>
              <a:rPr lang="en-US" sz="1400" b="1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 House</a:t>
            </a:r>
            <a:r>
              <a:rPr lang="en-US" sz="14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Pool </a:t>
            </a:r>
            <a:r>
              <a:rPr lang="en-US" sz="1400" b="1" kern="12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Bldg</a:t>
            </a:r>
            <a:r>
              <a:rPr lang="en-US" sz="14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3279</a:t>
            </a:r>
            <a:br>
              <a:rPr lang="en-US" sz="14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 = Mussels Downtown </a:t>
            </a:r>
            <a:r>
              <a:rPr lang="en-US" sz="1400" b="1" kern="12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Bldg</a:t>
            </a:r>
            <a:r>
              <a:rPr lang="en-US" sz="14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750</a:t>
            </a:r>
            <a:br>
              <a:rPr lang="en-US" sz="18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BC7E3-5A3A-3D7E-BAD1-9D48AFE478BD}"/>
              </a:ext>
            </a:extLst>
          </p:cNvPr>
          <p:cNvSpPr txBox="1"/>
          <p:nvPr/>
        </p:nvSpPr>
        <p:spPr>
          <a:xfrm>
            <a:off x="1693333" y="6453306"/>
            <a:ext cx="5063490" cy="575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TWR</a:t>
            </a:r>
            <a:r>
              <a:rPr lang="en-US" sz="14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b="1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Tactical Warfighter Readiness Center</a:t>
            </a:r>
            <a:r>
              <a:rPr lang="en-US" sz="14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12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Bldg</a:t>
            </a:r>
            <a:r>
              <a:rPr lang="en-US" sz="14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3417</a:t>
            </a:r>
            <a:br>
              <a:rPr lang="en-US" sz="1400" b="1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rgbClr val="00B0F0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OG = Olde Gym </a:t>
            </a:r>
            <a:r>
              <a:rPr lang="en-US" sz="1400" b="1" dirty="0" err="1">
                <a:solidFill>
                  <a:srgbClr val="00B0F0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Bldg</a:t>
            </a:r>
            <a:r>
              <a:rPr lang="en-US" sz="1400" b="1" dirty="0">
                <a:solidFill>
                  <a:srgbClr val="00B0F0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223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31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</TotalTime>
  <Words>424</Words>
  <Application>Microsoft Office PowerPoint</Application>
  <PresentationFormat>Custom</PresentationFormat>
  <Paragraphs>44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</dc:creator>
  <cp:lastModifiedBy>Seiler, Derek Joseph CIV (USA)</cp:lastModifiedBy>
  <cp:revision>49</cp:revision>
  <dcterms:created xsi:type="dcterms:W3CDTF">2022-05-04T18:25:28Z</dcterms:created>
  <dcterms:modified xsi:type="dcterms:W3CDTF">2026-03-13T16:21:35Z</dcterms:modified>
</cp:coreProperties>
</file>